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71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2" r:id="rId51"/>
    <p:sldId id="474" r:id="rId52"/>
    <p:sldId id="419" r:id="rId53"/>
    <p:sldId id="420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20A1C5-B7C7-4741-8AD6-016F9C731D91}">
          <p14:sldIdLst>
            <p14:sldId id="274"/>
            <p14:sldId id="276"/>
          </p14:sldIdLst>
        </p14:section>
        <p14:section name="Introduction to ORM" id="{DEC7EB40-21A7-498D-9510-2B689D106646}">
          <p14:sldIdLst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Entity Framework" id="{EA0EEF64-29BD-458D-9961-DB0A619EA29C}">
          <p14:sldIdLst>
            <p14:sldId id="431"/>
            <p14:sldId id="432"/>
            <p14:sldId id="433"/>
            <p14:sldId id="434"/>
            <p14:sldId id="435"/>
            <p14:sldId id="471"/>
            <p14:sldId id="437"/>
            <p14:sldId id="438"/>
            <p14:sldId id="439"/>
            <p14:sldId id="440"/>
          </p14:sldIdLst>
        </p14:section>
        <p14:section name="Reading Data with Entity Framework" id="{77F45782-4B23-49CB-9CF9-C7DB84B7F97F}">
          <p14:sldIdLst>
            <p14:sldId id="441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Create, Update and Delete using Entity Framework" id="{F50AECD3-DB70-45C0-939F-624F539B3F89}">
          <p14:sldIdLst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Extending Entity Classes" id="{213E81CA-6BA0-4953-8E08-16C545E5D220}">
          <p14:sldIdLst>
            <p14:sldId id="454"/>
            <p14:sldId id="455"/>
            <p14:sldId id="456"/>
          </p14:sldIdLst>
        </p14:section>
        <p14:section name="Executing Native SQL Queries" id="{4DFE60C6-C186-4E28-B29B-7A8223A36CC7}">
          <p14:sldIdLst>
            <p14:sldId id="457"/>
            <p14:sldId id="458"/>
            <p14:sldId id="459"/>
            <p14:sldId id="460"/>
          </p14:sldIdLst>
        </p14:section>
        <p14:section name="Joining and Grouping Tables" id="{A00799C2-F42C-43C0-BA1B-E5729E09A2E5}">
          <p14:sldIdLst>
            <p14:sldId id="461"/>
            <p14:sldId id="462"/>
            <p14:sldId id="463"/>
            <p14:sldId id="464"/>
          </p14:sldIdLst>
        </p14:section>
        <p14:section name="Attaching and Detaching Objects" id="{C4587F40-8A5A-443B-BD83-6893B6B2A5C4}">
          <p14:sldIdLst>
            <p14:sldId id="465"/>
            <p14:sldId id="466"/>
            <p14:sldId id="467"/>
            <p14:sldId id="468"/>
            <p14:sldId id="469"/>
            <p14:sldId id="470"/>
            <p14:sldId id="472"/>
          </p14:sldIdLst>
        </p14:section>
        <p14:section name="Questions and Licenses" id="{695C58A5-8797-48A3-AE38-24418B0C2272}">
          <p14:sldIdLst>
            <p14:sldId id="474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8" autoAdjust="0"/>
    <p:restoredTop sz="94533" autoAdjust="0"/>
  </p:normalViewPr>
  <p:slideViewPr>
    <p:cSldViewPr>
      <p:cViewPr varScale="1">
        <p:scale>
          <a:sx n="92" d="100"/>
          <a:sy n="92" d="100"/>
        </p:scale>
        <p:origin x="28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54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5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1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6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5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9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7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E6D39-56EC-4F7C-8E53-8780FF68416A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5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6E3A-B5C2-4FA5-A78F-413386A30624}" type="datetime1">
              <a:rPr lang="en-US" smtClean="0"/>
              <a:t>7/14/2015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EntityFramework" TargetMode="External"/><Relationship Id="rId2" Type="http://schemas.openxmlformats.org/officeDocument/2006/relationships/hyperlink" Target="http://entityframework.codeplex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jpeg"/><Relationship Id="rId7" Type="http://schemas.openxmlformats.org/officeDocument/2006/relationships/image" Target="../media/image4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6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database-applications/" TargetMode="Externa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jpeg"/><Relationship Id="rId15" Type="http://schemas.openxmlformats.org/officeDocument/2006/relationships/image" Target="../media/image67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://www.softwaregroup-bg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609600"/>
            <a:ext cx="7229941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ORM Technologies and Entity Framework (EF)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2285999"/>
            <a:ext cx="8068141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ORM Concepts, Entity Framework, </a:t>
            </a:r>
            <a:r>
              <a:rPr lang="en-US" noProof="1" smtClean="0"/>
              <a:t>DbContext</a:t>
            </a:r>
            <a:r>
              <a:rPr lang="en-US" dirty="0" smtClean="0"/>
              <a:t>, CRUD Operations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56351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5300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54" y="439769"/>
            <a:ext cx="1372370" cy="16452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1983" y="174871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012" y="3880291"/>
            <a:ext cx="2819400" cy="24852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48" y="5083567"/>
            <a:ext cx="1349179" cy="1349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278960" y="3930255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the standard ORM framework for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SQL-based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provides built-in tools for generating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data models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classes, XML and 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 provides a powerful data manipulation API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CRUD operations and complex querying with LINQ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29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Maps tables, views, stored procedures and functions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Provides LINQ-based data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Parameterized queries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Built-in CRUD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reate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/>
              <a:t>pdate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/>
              <a:t>elete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Creating / deleting / upgrading the database schema</a:t>
            </a:r>
          </a:p>
          <a:p>
            <a:pPr>
              <a:lnSpc>
                <a:spcPct val="100000"/>
              </a:lnSpc>
            </a:pPr>
            <a:r>
              <a:rPr lang="en-US" dirty="0"/>
              <a:t>Tracks changes to in-memory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060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Works with any relational </a:t>
            </a:r>
            <a:r>
              <a:rPr lang="en-US" dirty="0" smtClean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need an Entity </a:t>
            </a:r>
            <a:r>
              <a:rPr lang="en-US" dirty="0"/>
              <a:t>Framework </a:t>
            </a:r>
            <a:r>
              <a:rPr lang="en-US" dirty="0" smtClean="0"/>
              <a:t>data provider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Work with a visual model, database or with your own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Has very good default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Very flexible for more granular control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Open source – independent release cycle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2"/>
              </a:rPr>
              <a:t>entityframework.codeplex.com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>
                <a:hlinkClick r:id="rId3"/>
              </a:rPr>
              <a:t>github.com/aspnet/EntityFramework</a:t>
            </a:r>
            <a:r>
              <a:rPr lang="en-US" noProof="1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652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7" y="3352800"/>
            <a:ext cx="2244280" cy="3077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666" y="3352800"/>
            <a:ext cx="2434404" cy="307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799" y="3352800"/>
            <a:ext cx="2329393" cy="307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1409" y="1151118"/>
            <a:ext cx="3467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 smtClean="0"/>
              <a:t>Write &amp; execute query over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 smtClean="0"/>
              <a:t>EF generates &amp; executes an SQL query in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612" y="1151118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Define </a:t>
            </a:r>
            <a:r>
              <a:rPr lang="en-US" sz="3200" dirty="0" smtClean="0"/>
              <a:t>the data model (use a DB Visual designer or code first)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62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EF: Basic Workflow (2)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4524" y="1151118"/>
            <a:ext cx="32400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3200" dirty="0" smtClean="0"/>
              <a:t>Modify data with C# code and call "Save Changes"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11933" y="1151118"/>
            <a:ext cx="3661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200" dirty="0" smtClean="0"/>
              <a:t>Entity Framework generates &amp; executes SQL command to modify the DB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08011" y="1151117"/>
            <a:ext cx="3523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3200" dirty="0"/>
              <a:t>EF transforms </a:t>
            </a:r>
            <a:br>
              <a:rPr lang="en-US" sz="3200" dirty="0"/>
            </a:br>
            <a:r>
              <a:rPr lang="en-US" sz="3200" dirty="0" smtClean="0"/>
              <a:t>the query</a:t>
            </a:r>
            <a:r>
              <a:rPr lang="en-US" sz="3200"/>
              <a:t/>
            </a:r>
            <a:br>
              <a:rPr lang="en-US" sz="3200"/>
            </a:br>
            <a:r>
              <a:rPr lang="en-US" sz="3200" smtClean="0"/>
              <a:t>results </a:t>
            </a:r>
            <a:r>
              <a:rPr lang="en-US" sz="3200" dirty="0"/>
              <a:t>into </a:t>
            </a:r>
            <a:br>
              <a:rPr lang="en-US" sz="3200" dirty="0"/>
            </a:br>
            <a:r>
              <a:rPr lang="en-US" sz="3200" dirty="0"/>
              <a:t>.NET objects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3447710"/>
            <a:ext cx="2860254" cy="307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3" y="3447711"/>
            <a:ext cx="3582032" cy="3077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43" y="4038599"/>
            <a:ext cx="3889232" cy="18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database connection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entities </a:t>
            </a:r>
            <a:r>
              <a:rPr lang="en-US" dirty="0" smtClean="0"/>
              <a:t>(objects with their attributes and relations)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C# entity class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Components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Associations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(relationship mappings)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key-based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Framework</a:t>
            </a:r>
            <a:r>
              <a:rPr lang="en-US" dirty="0" smtClean="0"/>
              <a:t> 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No locking by default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Automatic concurrency conflict detection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2130424" y="3546157"/>
            <a:ext cx="7924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courses = student.Courses.Where(…);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Runtime Metadata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17812" y="1447800"/>
            <a:ext cx="63246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Conceptual Model Schema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17812" y="5410200"/>
            <a:ext cx="4953000" cy="609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Structure Schema</a:t>
            </a:r>
          </a:p>
        </p:txBody>
      </p:sp>
      <p:sp>
        <p:nvSpPr>
          <p:cNvPr id="8" name="Down Arrow 7"/>
          <p:cNvSpPr/>
          <p:nvPr/>
        </p:nvSpPr>
        <p:spPr>
          <a:xfrm>
            <a:off x="5827712" y="2070848"/>
            <a:ext cx="304800" cy="44375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829953" y="4939553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8532812" y="5181600"/>
            <a:ext cx="838200" cy="10668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7788742" y="5555877"/>
            <a:ext cx="744071" cy="318247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827712" y="2070847"/>
            <a:ext cx="304800" cy="457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817812" y="2514600"/>
            <a:ext cx="6324600" cy="2411506"/>
            <a:chOff x="1295400" y="2286000"/>
            <a:chExt cx="6324600" cy="2411506"/>
          </a:xfrm>
        </p:grpSpPr>
        <p:sp>
          <p:nvSpPr>
            <p:cNvPr id="6" name="Rounded Rectangle 5"/>
            <p:cNvSpPr/>
            <p:nvPr/>
          </p:nvSpPr>
          <p:spPr>
            <a:xfrm>
              <a:off x="1295400" y="2286000"/>
              <a:ext cx="6324600" cy="241150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Mappings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288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288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288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288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288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7000" y="2474260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7000" y="2830608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477000" y="3184712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77000" y="3538816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477000" y="3890674"/>
              <a:ext cx="533400" cy="304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3" idx="3"/>
              <a:endCxn id="19" idx="1"/>
            </p:cNvCxnSpPr>
            <p:nvPr/>
          </p:nvCxnSpPr>
          <p:spPr>
            <a:xfrm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3"/>
              <a:endCxn id="18" idx="1"/>
            </p:cNvCxnSpPr>
            <p:nvPr/>
          </p:nvCxnSpPr>
          <p:spPr>
            <a:xfrm flipV="1">
              <a:off x="2362200" y="2626660"/>
              <a:ext cx="4114800" cy="35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3"/>
              <a:endCxn id="18" idx="1"/>
            </p:cNvCxnSpPr>
            <p:nvPr/>
          </p:nvCxnSpPr>
          <p:spPr>
            <a:xfrm flipV="1">
              <a:off x="2362200" y="2626660"/>
              <a:ext cx="4114800" cy="71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1"/>
              <a:endCxn id="16" idx="3"/>
            </p:cNvCxnSpPr>
            <p:nvPr/>
          </p:nvCxnSpPr>
          <p:spPr>
            <a:xfrm flipH="1" flipV="1">
              <a:off x="2362200" y="3691216"/>
              <a:ext cx="4114800" cy="3518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1" idx="1"/>
              <a:endCxn id="14" idx="3"/>
            </p:cNvCxnSpPr>
            <p:nvPr/>
          </p:nvCxnSpPr>
          <p:spPr>
            <a:xfrm flipH="1" flipV="1">
              <a:off x="2362200" y="2983008"/>
              <a:ext cx="4114800" cy="708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2" idx="1"/>
              <a:endCxn id="17" idx="3"/>
            </p:cNvCxnSpPr>
            <p:nvPr/>
          </p:nvCxnSpPr>
          <p:spPr>
            <a:xfrm flipH="1">
              <a:off x="2362200" y="4043074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5" idx="3"/>
              <a:endCxn id="20" idx="1"/>
            </p:cNvCxnSpPr>
            <p:nvPr/>
          </p:nvCxnSpPr>
          <p:spPr>
            <a:xfrm>
              <a:off x="2362200" y="3337112"/>
              <a:ext cx="411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7609847" y="1657410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7526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985843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6858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60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48976" y="4724400"/>
            <a:ext cx="8938472" cy="1568497"/>
          </a:xfrm>
        </p:spPr>
        <p:txBody>
          <a:bodyPr/>
          <a:lstStyle/>
          <a:p>
            <a:r>
              <a:rPr lang="en-US" dirty="0" smtClean="0"/>
              <a:t>Reading Data with </a:t>
            </a:r>
            <a:br>
              <a:rPr lang="en-US" dirty="0" smtClean="0"/>
            </a:br>
            <a:r>
              <a:rPr lang="en-US" dirty="0" smtClean="0"/>
              <a:t>Entity Framework</a:t>
            </a:r>
            <a:endParaRPr lang="bg-BG" dirty="0"/>
          </a:p>
        </p:txBody>
      </p:sp>
      <p:pic>
        <p:nvPicPr>
          <p:cNvPr id="2" name="Picture 2" descr="http://2.bp.blogspot.com/-qJSguQ8SYLM/Tt0kiVO5HGI/AAAAAAAAA7w/5aD26F_TU48/s400/pentagon%2B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522278"/>
            <a:ext cx="3810000" cy="2857500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fovilag.hu/data/images/2013-03/big-data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92767"/>
            <a:ext cx="2590800" cy="3659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3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ORM Technologies – Basic Concepts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Entity Framework – Overview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Reading Data with EF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CRUD operations using Entity Framework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Extending Entity Classes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Executing Native SQL Queries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Joining and Grouping Tables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28" y="4572000"/>
            <a:ext cx="1807490" cy="1807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233" y="12954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The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sz="3600" dirty="0" smtClean="0"/>
              <a:t> class is generated by the Visual Studio designer</a:t>
            </a:r>
          </a:p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Context</a:t>
            </a:r>
            <a:r>
              <a:rPr lang="en-US" sz="3600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accessing entities (object sets) 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Methods for creating new entities (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Add()</a:t>
            </a:r>
            <a:r>
              <a:rPr lang="en-US" sz="37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700" dirty="0"/>
              <a:t>methods</a:t>
            </a:r>
            <a:r>
              <a:rPr lang="en-US" sz="37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Ability to manipulate </a:t>
            </a:r>
            <a:r>
              <a:rPr lang="en-US" sz="3700" dirty="0"/>
              <a:t>d</a:t>
            </a:r>
            <a:r>
              <a:rPr lang="en-US" sz="3700" dirty="0" smtClean="0"/>
              <a:t>atabase data though entity classes</a:t>
            </a:r>
          </a:p>
          <a:p>
            <a:pPr lvl="2">
              <a:lnSpc>
                <a:spcPct val="100000"/>
              </a:lnSpc>
            </a:pPr>
            <a:r>
              <a:rPr lang="en-US" sz="3700" dirty="0" smtClean="0"/>
              <a:t> </a:t>
            </a:r>
            <a:r>
              <a:rPr lang="en-US" sz="3500" dirty="0" smtClean="0"/>
              <a:t>Read, modify, delete, insert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Executing LINQ queries as native SQL queries</a:t>
            </a:r>
          </a:p>
          <a:p>
            <a:pPr lvl="1">
              <a:lnSpc>
                <a:spcPct val="100000"/>
              </a:lnSpc>
            </a:pPr>
            <a:r>
              <a:rPr lang="en-US" sz="3700" dirty="0" smtClean="0"/>
              <a:t>Create the DB schema in the database server</a:t>
            </a:r>
            <a:endParaRPr lang="bg-BG" sz="37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15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In the constructor you can pass a database connection string and mapping source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properties: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SQL commands execution timeout in the DB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properties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IDbSet&lt;Employee&gt;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get;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DbContext Class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062036" y="1828800"/>
            <a:ext cx="100615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Executing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 query 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Employees</a:t>
            </a:r>
            <a:r>
              <a:rPr lang="en-US" dirty="0" smtClean="0"/>
              <a:t> property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 Query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7024" y="4419600"/>
            <a:ext cx="876458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200" noProof="1">
                <a:solidFill>
                  <a:srgbClr val="FBEEDC"/>
                </a:solidFill>
              </a:rPr>
              <a:t>public partial class SoftUniEntities</a:t>
            </a:r>
            <a:r>
              <a:rPr lang="en-US" sz="2200" noProof="1" smtClean="0">
                <a:solidFill>
                  <a:srgbClr val="FBEEDC"/>
                </a:solidFill>
              </a:rPr>
              <a:t> </a:t>
            </a:r>
            <a:r>
              <a:rPr lang="en-US" sz="2200" noProof="1">
                <a:solidFill>
                  <a:srgbClr val="FBEEDC"/>
                </a:solidFill>
              </a:rPr>
              <a:t>: DbContext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  public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ObjectSet&lt;Employee&gt; Employees { get; set; }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public IDbSet&lt;Project&gt; Projects { get; set;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public IDbSet&lt;Department&gt; Departments { get; set; }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598612" y="1872496"/>
            <a:ext cx="87645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var 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"Design Engineer"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e; 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09012" y="2369728"/>
            <a:ext cx="2672167" cy="1464052"/>
          </a:xfrm>
          <a:prstGeom prst="wedgeRoundRectCallout">
            <a:avLst>
              <a:gd name="adj1" fmla="val -73058"/>
              <a:gd name="adj2" fmla="val -311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be translated to an SQL query by EF</a:t>
            </a:r>
            <a:endParaRPr lang="en-US" sz="26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7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We can also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for constructing the query</a:t>
            </a:r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r>
              <a:rPr lang="en-US" dirty="0" smtClean="0"/>
              <a:t>Find element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Data with LINQ </a:t>
            </a:r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54224" y="4960435"/>
            <a:ext cx="815498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SoftUniEntities())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context.Projects.Find(2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Console.WriteLine(project.Name);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055812" y="1828800"/>
            <a:ext cx="8153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(var context = new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context.Employees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Where(c =&gt;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c.JobTitle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"Design Engineering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Select(c =&gt; c.FirstName)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176231" y="3318934"/>
            <a:ext cx="3718998" cy="535755"/>
          </a:xfrm>
          <a:prstGeom prst="wedgeRoundRectCallout">
            <a:avLst>
              <a:gd name="adj1" fmla="val -92229"/>
              <a:gd name="adj2" fmla="val -539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</a:t>
            </a: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called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projection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875212" y="3782668"/>
            <a:ext cx="3201014" cy="1118120"/>
          </a:xfrm>
          <a:prstGeom prst="wedgeRoundRectCallout">
            <a:avLst>
              <a:gd name="adj1" fmla="val -69604"/>
              <a:gd name="adj2" fmla="val -452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ToList()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executes the query</a:t>
            </a:r>
          </a:p>
        </p:txBody>
      </p:sp>
    </p:spTree>
    <p:extLst>
      <p:ext uri="{BB962C8B-B14F-4D97-AF65-F5344CB8AC3E}">
        <p14:creationId xmlns:p14="http://schemas.microsoft.com/office/powerpoint/2010/main" val="66725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Printing the native database SQL command behind a query: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will print the SQL native query executed at the database server to select </a:t>
            </a:r>
            <a:r>
              <a:rPr lang="en-US" dirty="0" smtClean="0"/>
              <a:t>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Employees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Logging the Native SQL Queries</a:t>
            </a:r>
            <a:endParaRPr lang="bg-BG" sz="39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1981200"/>
            <a:ext cx="10363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>
                <a:solidFill>
                  <a:srgbClr val="FBEEDC"/>
                </a:solidFill>
              </a:rPr>
              <a:t>var query = </a:t>
            </a:r>
            <a:r>
              <a:rPr lang="en-US" sz="2600" noProof="1" smtClean="0">
                <a:solidFill>
                  <a:srgbClr val="FBEEDC"/>
                </a:solidFill>
              </a:rPr>
              <a:t>context.Employees;</a:t>
            </a:r>
            <a:endParaRPr lang="en-US" sz="2600" noProof="1">
              <a:solidFill>
                <a:srgbClr val="FBEEDC"/>
              </a:solidFill>
            </a:endParaRPr>
          </a:p>
          <a:p>
            <a:r>
              <a:rPr lang="en-US" sz="2600" noProof="1">
                <a:solidFill>
                  <a:srgbClr val="FBEEDC"/>
                </a:solidFill>
              </a:rPr>
              <a:t>Console.WriteLine(query.ToString());</a:t>
            </a:r>
          </a:p>
        </p:txBody>
      </p:sp>
    </p:spTree>
    <p:extLst>
      <p:ext uri="{BB962C8B-B14F-4D97-AF65-F5344CB8AC3E}">
        <p14:creationId xmlns:p14="http://schemas.microsoft.com/office/powerpoint/2010/main" val="38654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08400"/>
            <a:ext cx="110259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Retrieving Data with EF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2367717" y="1794905"/>
            <a:ext cx="2465190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6596572" y="1775951"/>
            <a:ext cx="2916394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4163133" y="2205063"/>
            <a:ext cx="2890058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6945">
            <a:off x="5073757" y="1437499"/>
            <a:ext cx="1413960" cy="1246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26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8503"/>
            <a:ext cx="8938472" cy="1568497"/>
          </a:xfrm>
        </p:spPr>
        <p:txBody>
          <a:bodyPr/>
          <a:lstStyle/>
          <a:p>
            <a:r>
              <a:rPr lang="en-US" dirty="0" smtClean="0"/>
              <a:t>Create, Update and Delete Data in Entity Framework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12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1566258"/>
            <a:ext cx="2857500" cy="2724150"/>
          </a:xfrm>
          <a:prstGeom prst="roundRect">
            <a:avLst>
              <a:gd name="adj" fmla="val 3620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050" name="Picture 2" descr="http://www.veritysystems.com/assets/productphotos/degaussers/delete-dat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54" y="1356073"/>
            <a:ext cx="3162458" cy="2948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340" y="3119584"/>
            <a:ext cx="1867472" cy="1528616"/>
          </a:xfrm>
          <a:prstGeom prst="roundRect">
            <a:avLst>
              <a:gd name="adj" fmla="val 7001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963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To </a:t>
            </a:r>
            <a:r>
              <a:rPr lang="en-US" noProof="1"/>
              <a:t>create a new </a:t>
            </a:r>
            <a:r>
              <a:rPr lang="en-US" noProof="1" smtClean="0"/>
              <a:t>database row use </a:t>
            </a:r>
            <a:r>
              <a:rPr lang="en-US" noProof="1"/>
              <a:t>the method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collection:</a:t>
            </a:r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method </a:t>
            </a:r>
            <a:r>
              <a:rPr lang="en-US" dirty="0" smtClean="0"/>
              <a:t>executes the SQL insert / update / delete commands in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19236" y="2286000"/>
            <a:ext cx="8689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project = new Project()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"Judge System",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 = new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DateTime(2015, 4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context.Projects.Add(project);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751012" y="55245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246812" y="4937893"/>
            <a:ext cx="4938600" cy="535755"/>
          </a:xfrm>
          <a:prstGeom prst="wedgeRoundRectCallout">
            <a:avLst>
              <a:gd name="adj1" fmla="val -65200"/>
              <a:gd name="adj2" fmla="val -32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12429" y="2060781"/>
            <a:ext cx="2841366" cy="838200"/>
          </a:xfrm>
          <a:prstGeom prst="wedgeRoundRectCallout">
            <a:avLst>
              <a:gd name="adj1" fmla="val -67664"/>
              <a:gd name="adj2" fmla="val -17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</a:t>
            </a: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new project object</a:t>
            </a:r>
            <a:endParaRPr lang="en-US" sz="26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210699" y="4059736"/>
            <a:ext cx="4572000" cy="535755"/>
          </a:xfrm>
          <a:prstGeom prst="wedgeRoundRectCallout">
            <a:avLst>
              <a:gd name="adj1" fmla="val -60498"/>
              <a:gd name="adj2" fmla="val 495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object for inserting</a:t>
            </a:r>
          </a:p>
        </p:txBody>
      </p:sp>
    </p:spTree>
    <p:extLst>
      <p:ext uri="{BB962C8B-B14F-4D97-AF65-F5344CB8AC3E}">
        <p14:creationId xmlns:p14="http://schemas.microsoft.com/office/powerpoint/2010/main" val="24105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cascading entities to the database: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This way we don't have to </a:t>
            </a:r>
            <a:r>
              <a:rPr lang="en-US" dirty="0" smtClean="0"/>
              <a:t>add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</a:t>
            </a:r>
            <a:r>
              <a:rPr lang="en-US" dirty="0" smtClean="0"/>
              <a:t> </a:t>
            </a:r>
            <a:r>
              <a:rPr lang="en-US" dirty="0"/>
              <a:t>individually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added when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dirty="0" smtClean="0"/>
              <a:t> </a:t>
            </a:r>
            <a:r>
              <a:rPr lang="en-US" dirty="0"/>
              <a:t>entity </a:t>
            </a:r>
            <a:r>
              <a:rPr lang="en-US" dirty="0" smtClean="0"/>
              <a:t>(employee) </a:t>
            </a:r>
            <a:r>
              <a:rPr lang="en-US" dirty="0"/>
              <a:t>is inserted to the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Inserts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3436" y="1993475"/>
            <a:ext cx="10518776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 employee = new Employee();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employee.FirstName = "Petya";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employee.LastName = "Grozdarska";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employee.Projects.Add(new Project { Name = "SoftUni Conf"} ); 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softUniEntities.Employees.Add(employee);</a:t>
            </a:r>
          </a:p>
          <a:p>
            <a:pPr>
              <a:lnSpc>
                <a:spcPct val="95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softUniEntities.SaveChanges();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/>
              <a:t> allows modifying entity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Existing Data</a:t>
            </a:r>
            <a:endParaRPr lang="bg-BG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912812" y="4346138"/>
            <a:ext cx="1050119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employees.FirstName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"Alex";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05567" y="5648581"/>
            <a:ext cx="2514600" cy="886202"/>
          </a:xfrm>
          <a:prstGeom prst="wedgeRoundRectCallout">
            <a:avLst>
              <a:gd name="adj1" fmla="val -68252"/>
              <a:gd name="adj2" fmla="val -314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UPDATE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304212" y="4525368"/>
            <a:ext cx="2999371" cy="1342032"/>
          </a:xfrm>
          <a:prstGeom prst="wedgeRoundRectCallout">
            <a:avLst>
              <a:gd name="adj1" fmla="val -70858"/>
              <a:gd name="adj2" fmla="val -1617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an SQL  SELECT to load the first order</a:t>
            </a:r>
          </a:p>
        </p:txBody>
      </p:sp>
    </p:spTree>
    <p:extLst>
      <p:ext uri="{BB962C8B-B14F-4D97-AF65-F5344CB8AC3E}">
        <p14:creationId xmlns:p14="http://schemas.microsoft.com/office/powerpoint/2010/main" val="42011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876800"/>
            <a:ext cx="11025928" cy="820600"/>
          </a:xfrm>
        </p:spPr>
        <p:txBody>
          <a:bodyPr/>
          <a:lstStyle/>
          <a:p>
            <a:r>
              <a:rPr lang="en-US" dirty="0" smtClean="0"/>
              <a:t>Introduction to ORM Technologies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0084" y="5754968"/>
            <a:ext cx="11635528" cy="692873"/>
          </a:xfrm>
        </p:spPr>
        <p:txBody>
          <a:bodyPr/>
          <a:lstStyle/>
          <a:p>
            <a:r>
              <a:rPr lang="en-US" dirty="0" smtClean="0"/>
              <a:t>What is Object-Relational Mapping (ORM)?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61" y="2767954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5922247" y="946994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916894" y="9114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06" y="2805485"/>
            <a:ext cx="1752600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73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Remove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specified entity collection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 in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Existing Data</a:t>
            </a:r>
            <a:endParaRPr lang="bg-BG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0412" y="3367183"/>
            <a:ext cx="10366376" cy="2000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employee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softUniEntities.Employees.First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softUniEntities.Employees.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(employee);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SaveChanges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51673" y="3200400"/>
            <a:ext cx="3829478" cy="1019105"/>
          </a:xfrm>
          <a:prstGeom prst="wedgeRoundRectCallout">
            <a:avLst>
              <a:gd name="adj1" fmla="val -59647"/>
              <a:gd name="adj2" fmla="val 5554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Mark the entity for deleting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 the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next save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021608" y="4925960"/>
            <a:ext cx="3500539" cy="941440"/>
          </a:xfrm>
          <a:prstGeom prst="wedgeRoundRectCallout">
            <a:avLst>
              <a:gd name="adj1" fmla="val -67309"/>
              <a:gd name="adj2" fmla="val -257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execute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SQL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command</a:t>
            </a:r>
          </a:p>
        </p:txBody>
      </p:sp>
    </p:spTree>
    <p:extLst>
      <p:ext uri="{BB962C8B-B14F-4D97-AF65-F5344CB8AC3E}">
        <p14:creationId xmlns:p14="http://schemas.microsoft.com/office/powerpoint/2010/main" val="33830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50284" y="4921534"/>
            <a:ext cx="8435128" cy="820600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2910600" y="5864944"/>
            <a:ext cx="6314496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7469772" y="2046017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1890123" y="1267768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65" y="3129494"/>
            <a:ext cx="1661296" cy="1186640"/>
          </a:xfrm>
          <a:prstGeom prst="rect">
            <a:avLst/>
          </a:prstGeom>
          <a:noFill/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50" y="2947815"/>
            <a:ext cx="1262608" cy="1295616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749" y="838200"/>
            <a:ext cx="2300728" cy="2028050"/>
          </a:xfrm>
          <a:prstGeom prst="roundRect">
            <a:avLst>
              <a:gd name="adj" fmla="val 14470"/>
            </a:avLst>
          </a:prstGeom>
          <a:effectLst>
            <a:softEdge rad="63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2076">
            <a:off x="7866422" y="1211489"/>
            <a:ext cx="1867472" cy="1528616"/>
          </a:xfrm>
          <a:prstGeom prst="roundRect">
            <a:avLst>
              <a:gd name="adj" fmla="val 700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4888939" y="2522340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017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Entity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07284" y="5754968"/>
            <a:ext cx="10416328" cy="719034"/>
          </a:xfrm>
        </p:spPr>
        <p:txBody>
          <a:bodyPr/>
          <a:lstStyle/>
          <a:p>
            <a:r>
              <a:rPr lang="en-US" dirty="0" smtClean="0"/>
              <a:t>Add Methods like ToString(), Equals(), etc…</a:t>
            </a:r>
            <a:endParaRPr lang="en-US" dirty="0"/>
          </a:p>
        </p:txBody>
      </p:sp>
      <p:pic>
        <p:nvPicPr>
          <p:cNvPr id="3074" name="Picture 2" descr="http://lh3.ggpht.com/-QXoDHeUhoa8/TrPFWKqLGmI/AAAAAAAABOg/TZcUBUFOVg4/replication_7_star_extending.png?imgmax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42" y="770606"/>
            <a:ext cx="4214070" cy="3781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noProof="1" smtClean="0"/>
              <a:t>using "database first" or "model first" entity classes are separate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noProof="1" smtClean="0"/>
              <a:t> files, </a:t>
            </a:r>
            <a:r>
              <a:rPr lang="en-US" dirty="0" smtClean="0"/>
              <a:t>generated by T4 template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XXXModel.tt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time we update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EntitiesModel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from </a:t>
            </a:r>
            <a:r>
              <a:rPr lang="en-US" dirty="0" smtClean="0"/>
              <a:t>the database all files are generated anew</a:t>
            </a:r>
          </a:p>
          <a:p>
            <a:pPr lvl="1"/>
            <a:r>
              <a:rPr lang="en-US" dirty="0" smtClean="0"/>
              <a:t>If we add methods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, they will be lost</a:t>
            </a:r>
          </a:p>
          <a:p>
            <a:pPr lvl="1"/>
            <a:r>
              <a:rPr lang="en-US" dirty="0" smtClean="0"/>
              <a:t>Entity classes are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partial</a:t>
            </a:r>
            <a:r>
              <a:rPr lang="en-US" dirty="0" smtClean="0"/>
              <a:t>"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extend them in another file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When using "code first" this is not a problem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Entity Classes</a:t>
            </a:r>
          </a:p>
        </p:txBody>
      </p:sp>
    </p:spTree>
    <p:extLst>
      <p:ext uri="{BB962C8B-B14F-4D97-AF65-F5344CB8AC3E}">
        <p14:creationId xmlns:p14="http://schemas.microsoft.com/office/powerpoint/2010/main" val="4063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Extending </a:t>
            </a:r>
            <a:r>
              <a:rPr lang="en-US" dirty="0" smtClean="0"/>
              <a:t>EF Entity </a:t>
            </a:r>
            <a:r>
              <a:rPr lang="en-US" dirty="0"/>
              <a:t>Classes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innovationmanagement.se/wp-content/uploads/2011/05/whats-next-extending-success-of-the-collaborative-innovation-team-to-the-larger-orga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68" y="990600"/>
            <a:ext cx="4798360" cy="3442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32447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5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7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Executing a native SQL query in Entity Framework directly in its database store: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Examples </a:t>
            </a:r>
            <a:r>
              <a:rPr lang="en-US" dirty="0"/>
              <a:t>are shown in SQL Server but the same can be done for </a:t>
            </a:r>
            <a:r>
              <a:rPr lang="en-US" dirty="0" smtClean="0"/>
              <a:t>any other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3944" y="2438400"/>
            <a:ext cx="991346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ctx.Database.SqlQuery&lt;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return-type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&gt;(native-SQL-query);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33944" y="3810000"/>
            <a:ext cx="991346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 = "SELECT count(*) FROM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dbo.Employees";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queryResult = ctx.Database.SqlQuery&lt;int&gt;(query);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customersCount = queryResult.FirstOrDefault();</a:t>
            </a:r>
          </a:p>
        </p:txBody>
      </p:sp>
    </p:spTree>
    <p:extLst>
      <p:ext uri="{BB962C8B-B14F-4D97-AF65-F5344CB8AC3E}">
        <p14:creationId xmlns:p14="http://schemas.microsoft.com/office/powerpoint/2010/main" val="39206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SQL queries can also be parameterized: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Native </a:t>
            </a:r>
            <a:r>
              <a:rPr lang="en-US" sz="3800" dirty="0"/>
              <a:t>SQL Queries </a:t>
            </a:r>
            <a:r>
              <a:rPr lang="en-US" sz="3800" dirty="0" smtClean="0"/>
              <a:t>with Parameters</a:t>
            </a:r>
            <a:endParaRPr lang="en-US" sz="38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7236" y="1905000"/>
            <a:ext cx="10671176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context = new SoftUniEntities();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nativeSQLQuery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FirstName + ' ' + LastName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dbo.Employees WHERE JobTitle = {0}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context.Database.SqlQuery&lt;string&gt;(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nativeSQLQuery,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"Marketing Specialist"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emp in employees)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Console.WriteLine(emp);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49068" y="2043752"/>
            <a:ext cx="2174544" cy="975005"/>
          </a:xfrm>
          <a:prstGeom prst="wedgeRoundRectCallout">
            <a:avLst>
              <a:gd name="adj1" fmla="val -66312"/>
              <a:gd name="adj2" fmla="val 5730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placeholder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611889" y="4892395"/>
            <a:ext cx="2174544" cy="975005"/>
          </a:xfrm>
          <a:prstGeom prst="wedgeRoundRectCallout">
            <a:avLst>
              <a:gd name="adj1" fmla="val -66939"/>
              <a:gd name="adj2" fmla="val -532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value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4812" y="1066800"/>
            <a:ext cx="8687429" cy="3379601"/>
            <a:chOff x="1674812" y="1143000"/>
            <a:chExt cx="8687429" cy="3379601"/>
          </a:xfrm>
        </p:grpSpPr>
        <p:pic>
          <p:nvPicPr>
            <p:cNvPr id="8" name="Picture 2" descr="http://dryicons.com/images/icon_sets/aesthetica/png/128x128/data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22994">
              <a:off x="7472183" y="2289375"/>
              <a:ext cx="2890058" cy="2233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812" y="1143000"/>
              <a:ext cx="6606328" cy="33632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1384606">
              <a:off x="4433382" y="3811445"/>
              <a:ext cx="2497928" cy="569211"/>
            </a:xfrm>
            <a:prstGeom prst="rect">
              <a:avLst/>
            </a:prstGeom>
            <a:noFill/>
          </p:spPr>
          <p:txBody>
            <a:bodyPr wrap="none" rtlCol="0">
              <a:prstTxWarp prst="textWave1">
                <a:avLst/>
              </a:prstTxWarp>
              <a:spAutoFit/>
            </a:bodyPr>
            <a:lstStyle/>
            <a:p>
              <a:r>
                <a:rPr lang="en-US" sz="40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5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Native SQL</a:t>
              </a:r>
              <a:endPara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7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62240"/>
            <a:ext cx="8938472" cy="719034"/>
          </a:xfrm>
        </p:spPr>
        <p:txBody>
          <a:bodyPr/>
          <a:lstStyle/>
          <a:p>
            <a:r>
              <a:rPr lang="en-US" dirty="0" smtClean="0"/>
              <a:t>Join and Group Data Using LINQ</a:t>
            </a:r>
            <a:endParaRPr lang="en-US" dirty="0"/>
          </a:p>
        </p:txBody>
      </p:sp>
      <p:pic>
        <p:nvPicPr>
          <p:cNvPr id="1026" name="Picture 2" descr="http://pythonhosted.org/cubes/_images/schema_snowfl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26" y="1107178"/>
            <a:ext cx="6929644" cy="34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84" y="497030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1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Mapping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r>
              <a:rPr lang="en-US" dirty="0" smtClean="0"/>
              <a:t> is a programming technique for automatic mapping data and schema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ORM creates a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virtual object database</a:t>
            </a:r>
            <a:r>
              <a:rPr lang="en-US" dirty="0" smtClean="0"/>
              <a:t>"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Can be used from within the programming language</a:t>
            </a:r>
            <a:r>
              <a:rPr lang="en-US" dirty="0"/>
              <a:t> </a:t>
            </a:r>
            <a:r>
              <a:rPr lang="en-US" dirty="0" smtClean="0"/>
              <a:t>(C# or Java…)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automate the ORM process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A.k.a.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Object-Relational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ersistence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rameworks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3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Join tables in EF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 / extension methods 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dirty="0" smtClean="0"/>
              <a:t> (like when joining collections)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 in EF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4137" y="2438400"/>
            <a:ext cx="570027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employee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softUniEntities.Employees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department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 softUniEntities.Departments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employee.EmployeeID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equals department.DepartmentID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Department = department.Name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98136" y="2439888"/>
            <a:ext cx="5384339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softUniEntities.Employees.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softUniEntities.Departments,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(e =&gt; e.DepartmentID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(d =&gt; d.DepartmentID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new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Employee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e.FirstName,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JobTitle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e.JobTitle, 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Department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d.Name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also can be done by LINQ</a:t>
            </a:r>
          </a:p>
          <a:p>
            <a:pPr lvl="1"/>
            <a:r>
              <a:rPr lang="en-US" dirty="0" smtClean="0"/>
              <a:t>The same ways as with collections in LINQ</a:t>
            </a:r>
          </a:p>
          <a:p>
            <a:r>
              <a:rPr lang="en-US" dirty="0" smtClean="0"/>
              <a:t>Grouping with LINQ: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Grouping with extension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 in EF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827212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6836" y="3236782"/>
            <a:ext cx="94519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groupedEmployees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 in 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 employee.JobTitle;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66836" y="5334000"/>
            <a:ext cx="94519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softUniEntities.Employees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.GroupBy(employee =&gt; employee.JobTitle);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52400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1794782"/>
            <a:ext cx="4572000" cy="2796268"/>
          </a:xfrm>
          <a:prstGeom prst="roundRect">
            <a:avLst>
              <a:gd name="adj" fmla="val 936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2" y="1032508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7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84" y="50925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Attaching and Detaching Objects in EF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52897"/>
            <a:ext cx="4331865" cy="2599119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00390"/>
            <a:ext cx="2057400" cy="266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03" y="949573"/>
            <a:ext cx="1729528" cy="15245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Entity Framework, </a:t>
            </a:r>
            <a:r>
              <a:rPr lang="en-US" dirty="0"/>
              <a:t>objects can </a:t>
            </a:r>
            <a:r>
              <a:rPr lang="en-US" dirty="0" smtClean="0"/>
              <a:t>be: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the object context (tracked object)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Detached</a:t>
            </a:r>
            <a:r>
              <a:rPr lang="en-US" dirty="0" smtClean="0"/>
              <a:t> </a:t>
            </a:r>
            <a:r>
              <a:rPr lang="en-US" dirty="0"/>
              <a:t>from an object </a:t>
            </a:r>
            <a:r>
              <a:rPr lang="en-US" dirty="0" smtClean="0"/>
              <a:t>context (untracked object)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Attached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dirty="0" smtClean="0"/>
              <a:t> persists all changes in DB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Detached </a:t>
            </a:r>
            <a:r>
              <a:rPr lang="en-US" dirty="0"/>
              <a:t>objects are not referenced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Behave like a normal objects, which are not related to EF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99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 context is destroyed, all objects in it are automatically detached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in Web applications between the requests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might later on attach to a new </a:t>
            </a:r>
            <a:r>
              <a:rPr lang="en-US" dirty="0"/>
              <a:t>context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is detached?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we get the object from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then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Manually: by set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EntryState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Detached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6136" y="3352800"/>
            <a:ext cx="10333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 GetEmployeeById(int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.First(p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p.EmployeeID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 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472274" y="5244939"/>
            <a:ext cx="3337138" cy="984359"/>
          </a:xfrm>
          <a:prstGeom prst="wedgeRoundRectCallout">
            <a:avLst>
              <a:gd name="adj1" fmla="val -63100"/>
              <a:gd name="adj2" fmla="val -301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Now the returned </a:t>
            </a:r>
            <a:r>
              <a:rPr lang="en-US" sz="26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employee </a:t>
            </a:r>
            <a:r>
              <a:rPr lang="en-US" sz="26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is detached</a:t>
            </a:r>
          </a:p>
        </p:txBody>
      </p:sp>
    </p:spTree>
    <p:extLst>
      <p:ext uri="{BB962C8B-B14F-4D97-AF65-F5344CB8AC3E}">
        <p14:creationId xmlns:p14="http://schemas.microsoft.com/office/powerpoint/2010/main" val="14904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a detached object we need to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reattach it </a:t>
            </a:r>
            <a:r>
              <a:rPr lang="en-US" dirty="0" smtClean="0"/>
              <a:t>and then update it: change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Attached</a:t>
            </a:r>
            <a:r>
              <a:rPr lang="en-US" dirty="0" smtClean="0"/>
              <a:t> state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2538948"/>
            <a:ext cx="105187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UpdateName(Employee employee, string newName)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softUniEntities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SoftUniEntities())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entry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softUniEntities.Entry(employee);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entry.State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EntityState.Added;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employee.FirstName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newName;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softUniEntities.SaveChanges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5212" y="1122679"/>
            <a:ext cx="5486400" cy="1544321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3412" y="2743200"/>
            <a:ext cx="3886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348615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covers.oreilly.com/images/9780596520298/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2812" y="3810000"/>
            <a:ext cx="3302000" cy="2421466"/>
          </a:xfrm>
          <a:prstGeom prst="roundRect">
            <a:avLst>
              <a:gd name="adj" fmla="val 10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rian.co.uk/Corian/en_GB/assets/images/objects/objects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44600"/>
            <a:ext cx="2362200" cy="1803400"/>
          </a:xfrm>
          <a:prstGeom prst="roundRect">
            <a:avLst>
              <a:gd name="adj" fmla="val 7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59045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</a:t>
            </a:r>
            <a:r>
              <a:rPr lang="en-US" dirty="0" smtClean="0"/>
              <a:t> maps database schema to</a:t>
            </a:r>
            <a:br>
              <a:rPr lang="en-US" dirty="0" smtClean="0"/>
            </a:br>
            <a:r>
              <a:rPr lang="en-US" dirty="0" smtClean="0"/>
              <a:t>objects in a programming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Facilitates development process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Entity Framework </a:t>
            </a:r>
            <a:r>
              <a:rPr lang="en-US" dirty="0" smtClean="0"/>
              <a:t>is the standard ORM for C#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work with any database if there is provider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 smtClean="0"/>
              <a:t> operations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</a:t>
            </a:r>
            <a:r>
              <a:rPr lang="en-US" dirty="0"/>
              <a:t>LINQ-based data </a:t>
            </a:r>
            <a:r>
              <a:rPr lang="en-US" dirty="0" smtClean="0"/>
              <a:t>queries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Translated to SQL at runtime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Automatically tracks </a:t>
            </a:r>
            <a:r>
              <a:rPr lang="en-US" dirty="0"/>
              <a:t>changes to in-memory objects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78" y="1295400"/>
            <a:ext cx="3236215" cy="24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 smtClean="0"/>
              <a:t>typically provide the following functionality:</a:t>
            </a:r>
          </a:p>
          <a:p>
            <a:pPr lvl="1"/>
            <a:r>
              <a:rPr lang="en-US" dirty="0" smtClean="0"/>
              <a:t>Creating object model by database schema (DB first model)</a:t>
            </a:r>
          </a:p>
          <a:p>
            <a:pPr lvl="1"/>
            <a:r>
              <a:rPr lang="en-US" dirty="0" smtClean="0"/>
              <a:t>Creating database schema by object model</a:t>
            </a:r>
            <a:r>
              <a:rPr lang="bg-BG" dirty="0" smtClean="0"/>
              <a:t> (</a:t>
            </a:r>
            <a:r>
              <a:rPr lang="en-US" dirty="0" smtClean="0"/>
              <a:t>code first model)</a:t>
            </a:r>
          </a:p>
          <a:p>
            <a:pPr lvl="1"/>
            <a:r>
              <a:rPr lang="en-US" dirty="0" smtClean="0"/>
              <a:t>Querying data by object-oriented API (e.g. LINQ queries)</a:t>
            </a:r>
          </a:p>
          <a:p>
            <a:pPr lvl="1"/>
            <a:r>
              <a:rPr lang="en-US" dirty="0" smtClean="0"/>
              <a:t>Data manipulation operations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https://softuni.bg/courses/database-applications/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High-Quality Code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7576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entity mapping diagrams for a subset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286001"/>
            <a:ext cx="4126244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2" y="2286000"/>
            <a:ext cx="3658542" cy="4313801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027612" y="3409080"/>
            <a:ext cx="2362200" cy="1924920"/>
            <a:chOff x="3200400" y="3984579"/>
            <a:chExt cx="2362200" cy="1924920"/>
          </a:xfrm>
        </p:grpSpPr>
        <p:sp>
          <p:nvSpPr>
            <p:cNvPr id="9" name="Cloud 8"/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188815" y="3265406"/>
            <a:ext cx="1683473" cy="1341784"/>
          </a:xfrm>
          <a:prstGeom prst="wedgeRoundRectCallout">
            <a:avLst>
              <a:gd name="adj1" fmla="val 70987"/>
              <a:gd name="adj2" fmla="val 642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0190454" y="3138421"/>
            <a:ext cx="1804780" cy="1341784"/>
          </a:xfrm>
          <a:prstGeom prst="wedgeRoundRectCallout">
            <a:avLst>
              <a:gd name="adj1" fmla="val -41043"/>
              <a:gd name="adj2" fmla="val 7410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(C# classes)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 and Disadvantages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(ORM)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the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maintainability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Disadvantages: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Reduced performance </a:t>
            </a:r>
            <a:r>
              <a:rPr lang="en-US" dirty="0" smtClean="0"/>
              <a:t>(due to overhead or incorrect ORM use)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Reduces flexibility (some operations are hard for implementing)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Framework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LINQ-to-Entities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LINQ-to-SQL</a:t>
            </a:r>
            <a:r>
              <a:rPr lang="en-US" dirty="0"/>
              <a:t> </a:t>
            </a:r>
            <a:r>
              <a:rPr lang="en-US" dirty="0" smtClean="0"/>
              <a:t>(old fashioned, not used)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98612" y="4876800"/>
            <a:ext cx="8938472" cy="820600"/>
          </a:xfrm>
        </p:spPr>
        <p:txBody>
          <a:bodyPr/>
          <a:lstStyle/>
          <a:p>
            <a:r>
              <a:rPr lang="en-US" dirty="0" smtClean="0"/>
              <a:t>Entity Framework (EF)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330728" cy="719034"/>
          </a:xfrm>
        </p:spPr>
        <p:txBody>
          <a:bodyPr/>
          <a:lstStyle/>
          <a:p>
            <a:r>
              <a:rPr lang="en-US" dirty="0" smtClean="0"/>
              <a:t>Object-Relation Persistence Framework for .NET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14" y="3087487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335" flipH="1" flipV="1">
            <a:off x="840106" y="652239"/>
            <a:ext cx="3847938" cy="1811814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453164" y="3006128"/>
            <a:ext cx="1518837" cy="14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theserverside.net/tt/articles/content/IntroducingEntityFramework/figu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17" y="641980"/>
            <a:ext cx="1600200" cy="2102288"/>
          </a:xfrm>
          <a:prstGeom prst="roundRect">
            <a:avLst>
              <a:gd name="adj" fmla="val 2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748" y="1580530"/>
            <a:ext cx="2819400" cy="24852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041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2386</Words>
  <Application>Microsoft Office PowerPoint</Application>
  <PresentationFormat>Custom</PresentationFormat>
  <Paragraphs>465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ORM Technologies and Entity Framework (EF)</vt:lpstr>
      <vt:lpstr>Table of Contents</vt:lpstr>
      <vt:lpstr>Introduction to ORM Technologies</vt:lpstr>
      <vt:lpstr>ORM Technologies</vt:lpstr>
      <vt:lpstr>ORM Frameworks</vt:lpstr>
      <vt:lpstr>ORM Mapping – Example</vt:lpstr>
      <vt:lpstr>ORM Advantages and Disadvantages</vt:lpstr>
      <vt:lpstr>ORM Frameworks in .NET</vt:lpstr>
      <vt:lpstr>Entity Framework (EF)</vt:lpstr>
      <vt:lpstr>Overview of EF</vt:lpstr>
      <vt:lpstr>Entity Framework Features</vt:lpstr>
      <vt:lpstr>Entity Framework Features (2)</vt:lpstr>
      <vt:lpstr>EF: Basic Workflow</vt:lpstr>
      <vt:lpstr>EF: Basic Workflow (2)</vt:lpstr>
      <vt:lpstr>EF Components</vt:lpstr>
      <vt:lpstr>EF Components (2)</vt:lpstr>
      <vt:lpstr>EF Runtime Metadata</vt:lpstr>
      <vt:lpstr>The Entity Framework Designer in Visual Studio</vt:lpstr>
      <vt:lpstr>Reading Data with  Entity Framework</vt:lpstr>
      <vt:lpstr>The DbContext Class</vt:lpstr>
      <vt:lpstr>Using DbContext Class</vt:lpstr>
      <vt:lpstr>Reading Data with LINQ Query</vt:lpstr>
      <vt:lpstr>Reading Data with LINQ Query</vt:lpstr>
      <vt:lpstr>Logging the Native SQL Queries</vt:lpstr>
      <vt:lpstr>Retrieving Data with EF</vt:lpstr>
      <vt:lpstr>Create, Update and Delete Data in Entity Framework</vt:lpstr>
      <vt:lpstr>Creating New Data</vt:lpstr>
      <vt:lpstr>Cascading Inserts</vt:lpstr>
      <vt:lpstr>Updating Existing Data</vt:lpstr>
      <vt:lpstr>Deleting Existing Data</vt:lpstr>
      <vt:lpstr>CRUD Operations with EF</vt:lpstr>
      <vt:lpstr>Extending Entity Classes</vt:lpstr>
      <vt:lpstr>Extending Entity Classes</vt:lpstr>
      <vt:lpstr>Extending EF Entity Classes</vt:lpstr>
      <vt:lpstr>Executing Native SQL Queries</vt:lpstr>
      <vt:lpstr>Executing Native SQL Queries</vt:lpstr>
      <vt:lpstr>Native SQL Queries with Parameters</vt:lpstr>
      <vt:lpstr>Executing Native SQL Queries</vt:lpstr>
      <vt:lpstr>Joining and Grouping Tables</vt:lpstr>
      <vt:lpstr>Joining Tables in EF</vt:lpstr>
      <vt:lpstr>Grouping Tables in EF</vt:lpstr>
      <vt:lpstr>Joining and Grouping Tables</vt:lpstr>
      <vt:lpstr>Attaching and Detaching Objects in EF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Summary</vt:lpstr>
      <vt:lpstr>High-Quality Code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2015-07-14T12:35:36Z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